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0" r:id="rId3"/>
    <p:sldId id="321" r:id="rId4"/>
    <p:sldId id="322" r:id="rId5"/>
    <p:sldId id="323" r:id="rId6"/>
    <p:sldId id="324" r:id="rId7"/>
    <p:sldId id="427" r:id="rId8"/>
    <p:sldId id="428" r:id="rId9"/>
    <p:sldId id="429" r:id="rId10"/>
    <p:sldId id="430" r:id="rId11"/>
    <p:sldId id="431" r:id="rId12"/>
    <p:sldId id="296" r:id="rId13"/>
    <p:sldId id="303" r:id="rId14"/>
    <p:sldId id="307" r:id="rId15"/>
    <p:sldId id="298" r:id="rId16"/>
    <p:sldId id="401" r:id="rId17"/>
    <p:sldId id="299" r:id="rId18"/>
    <p:sldId id="400" r:id="rId19"/>
    <p:sldId id="302" r:id="rId20"/>
    <p:sldId id="304" r:id="rId21"/>
    <p:sldId id="294" r:id="rId22"/>
    <p:sldId id="467" r:id="rId23"/>
    <p:sldId id="468" r:id="rId24"/>
    <p:sldId id="459" r:id="rId25"/>
    <p:sldId id="464" r:id="rId26"/>
    <p:sldId id="446" r:id="rId27"/>
    <p:sldId id="469" r:id="rId28"/>
    <p:sldId id="461" r:id="rId29"/>
    <p:sldId id="462" r:id="rId30"/>
    <p:sldId id="447" r:id="rId31"/>
    <p:sldId id="460" r:id="rId32"/>
    <p:sldId id="448" r:id="rId33"/>
    <p:sldId id="463" r:id="rId34"/>
    <p:sldId id="449" r:id="rId35"/>
    <p:sldId id="450" r:id="rId36"/>
    <p:sldId id="470" r:id="rId37"/>
    <p:sldId id="314" r:id="rId38"/>
    <p:sldId id="313" r:id="rId39"/>
    <p:sldId id="471" r:id="rId40"/>
    <p:sldId id="472" r:id="rId41"/>
    <p:sldId id="309" r:id="rId42"/>
    <p:sldId id="312" r:id="rId43"/>
    <p:sldId id="311" r:id="rId44"/>
    <p:sldId id="316" r:id="rId45"/>
    <p:sldId id="317" r:id="rId46"/>
    <p:sldId id="318" r:id="rId47"/>
    <p:sldId id="319" r:id="rId48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1037"/>
  </p:normalViewPr>
  <p:slideViewPr>
    <p:cSldViewPr>
      <p:cViewPr varScale="1">
        <p:scale>
          <a:sx n="134" d="100"/>
          <a:sy n="134" d="100"/>
        </p:scale>
        <p:origin x="2064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clicker quiz of</a:t>
            </a:r>
            <a:r>
              <a:rPr lang="en-US" baseline="0" dirty="0"/>
              <a:t> class on each!!!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clicker quiz of</a:t>
            </a:r>
            <a:r>
              <a:rPr lang="en-US" baseline="0" dirty="0"/>
              <a:t> class on each!!!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3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Masculinity/</a:t>
            </a:r>
            <a:r>
              <a:rPr lang="en-US" dirty="0" err="1"/>
              <a:t>Feminity</a:t>
            </a:r>
            <a:r>
              <a:rPr lang="en-US" dirty="0"/>
              <a:t>:</a:t>
            </a:r>
            <a:r>
              <a:rPr lang="en-US" baseline="0" dirty="0"/>
              <a:t> Men to be assertive, dominant, competitive women to nurture. Feminine- overlapping roles for the sexes, dominant values = caring for others</a:t>
            </a:r>
          </a:p>
          <a:p>
            <a:r>
              <a:rPr lang="en-US" baseline="0" dirty="0" err="1"/>
              <a:t>Uncertainity</a:t>
            </a:r>
            <a:r>
              <a:rPr lang="en-US" baseline="0" dirty="0"/>
              <a:t>: Tolerance for uncertainty/ambiguity: Highly predictable, prescribed ways of doing thing; USA- acceptance for new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0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geert-hofstede.com</a:t>
            </a:r>
            <a:r>
              <a:rPr lang="en-US" dirty="0"/>
              <a:t>/united-</a:t>
            </a:r>
            <a:r>
              <a:rPr lang="en-US" dirty="0" err="1"/>
              <a:t>states.html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&amp;</a:t>
            </a:r>
            <a:r>
              <a:rPr lang="en-US" baseline="0" dirty="0"/>
              <a:t> motivation are primarily positively oriented- want to control our thoughts/behaviors to get positive outcomes &amp; self enhancement is a reflection of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8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Personality and Social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AF2B-51A1-DA4B-8063-73048C65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is a Predictive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D5879-11A8-E347-8B4E-03505C47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88" y="1495425"/>
            <a:ext cx="4445000" cy="3886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E48D00-80DD-F14E-A593-F147A563D00A}"/>
              </a:ext>
            </a:extLst>
          </p:cNvPr>
          <p:cNvSpPr txBox="1"/>
          <p:nvPr/>
        </p:nvSpPr>
        <p:spPr>
          <a:xfrm>
            <a:off x="619125" y="5610225"/>
            <a:ext cx="8305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Constantly predicting multimodal sensory inputs:</a:t>
            </a:r>
          </a:p>
          <a:p>
            <a:r>
              <a:rPr lang="en-US" sz="2000" dirty="0"/>
              <a:t>* Physical self is central causal explanation for all those coincidences.</a:t>
            </a:r>
          </a:p>
          <a:p>
            <a:r>
              <a:rPr lang="en-US" sz="2000" dirty="0"/>
              <a:t>* Mental self explains behavior: we care </a:t>
            </a:r>
            <a:r>
              <a:rPr lang="en-US" sz="2000" i="1" dirty="0"/>
              <a:t>a lot</a:t>
            </a:r>
            <a:r>
              <a:rPr lang="en-US" sz="2000" dirty="0"/>
              <a:t> about explaining ourselves, and experience </a:t>
            </a:r>
            <a:r>
              <a:rPr lang="en-US" sz="2000" i="1" dirty="0"/>
              <a:t>cognitive dissonance</a:t>
            </a:r>
            <a:r>
              <a:rPr lang="en-US" sz="2000" dirty="0"/>
              <a:t> when it doesn’t add up!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4546B-CBA3-084B-8916-5A1D9640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03" y="1495425"/>
            <a:ext cx="4635500" cy="321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70E2-B0A2-6C41-B15F-6F25B35BEF39}"/>
              </a:ext>
            </a:extLst>
          </p:cNvPr>
          <p:cNvSpPr txBox="1"/>
          <p:nvPr/>
        </p:nvSpPr>
        <p:spPr>
          <a:xfrm>
            <a:off x="4962525" y="4848225"/>
            <a:ext cx="4568678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Mirror neurons apply </a:t>
            </a:r>
            <a:r>
              <a:rPr lang="en-US" i="1" dirty="0"/>
              <a:t>self model</a:t>
            </a:r>
            <a:r>
              <a:rPr lang="en-US" dirty="0"/>
              <a:t> to others.</a:t>
            </a:r>
          </a:p>
        </p:txBody>
      </p:sp>
    </p:spTree>
    <p:extLst>
      <p:ext uri="{BB962C8B-B14F-4D97-AF65-F5344CB8AC3E}">
        <p14:creationId xmlns:p14="http://schemas.microsoft.com/office/powerpoint/2010/main" val="21169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06CE-E774-2F4C-935D-8C6B1C85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Awareness, Theory of Mind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306D8-D7C4-064F-B730-B9FB766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525" y="1647825"/>
            <a:ext cx="3529335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66B9E-EAAF-5846-97C1-B23FACB7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4" y="1800225"/>
            <a:ext cx="5161287" cy="387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833F1-ECE6-724A-A6DC-B09607F56874}"/>
              </a:ext>
            </a:extLst>
          </p:cNvPr>
          <p:cNvSpPr txBox="1"/>
          <p:nvPr/>
        </p:nvSpPr>
        <p:spPr>
          <a:xfrm>
            <a:off x="510214" y="5915025"/>
            <a:ext cx="5161287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Recognize self in a mirror?</a:t>
            </a:r>
          </a:p>
          <a:p>
            <a:endParaRPr lang="en-US" dirty="0"/>
          </a:p>
          <a:p>
            <a:r>
              <a:rPr lang="en-US" dirty="0"/>
              <a:t>Understand other experience != self experience</a:t>
            </a:r>
          </a:p>
        </p:txBody>
      </p:sp>
    </p:spTree>
    <p:extLst>
      <p:ext uri="{BB962C8B-B14F-4D97-AF65-F5344CB8AC3E}">
        <p14:creationId xmlns:p14="http://schemas.microsoft.com/office/powerpoint/2010/main" val="18032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Phenomena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The best </a:t>
            </a:r>
            <a:r>
              <a:rPr lang="en-US" b="1" dirty="0"/>
              <a:t>self-defense</a:t>
            </a:r>
            <a:r>
              <a:rPr lang="en-US" dirty="0"/>
              <a:t> is a good offense:</a:t>
            </a:r>
          </a:p>
          <a:p>
            <a:r>
              <a:rPr lang="en-US" b="1" dirty="0"/>
              <a:t>Self-serving bias</a:t>
            </a:r>
            <a:r>
              <a:rPr lang="en-US" dirty="0"/>
              <a:t>: overestimate contributions  (I </a:t>
            </a:r>
            <a:r>
              <a:rPr lang="en-US" i="1" dirty="0"/>
              <a:t>really</a:t>
            </a:r>
            <a:r>
              <a:rPr lang="en-US" dirty="0"/>
              <a:t> do 75% of housework!), relative status (I’m definitely above average!), attribution errors (success = all me, failure = someone/thing else)</a:t>
            </a:r>
          </a:p>
          <a:p>
            <a:r>
              <a:rPr lang="en-US" b="1" dirty="0"/>
              <a:t>Positive illusions</a:t>
            </a:r>
            <a:r>
              <a:rPr lang="en-US" dirty="0"/>
              <a:t>: it’s </a:t>
            </a:r>
            <a:r>
              <a:rPr lang="en-US" i="1" dirty="0"/>
              <a:t>good</a:t>
            </a:r>
            <a:r>
              <a:rPr lang="en-US" dirty="0"/>
              <a:t> to be delusional!  uncritically positive views of self, illusions of control, unrealistic optimism: all CCC=Control!</a:t>
            </a:r>
          </a:p>
        </p:txBody>
      </p:sp>
    </p:spTree>
    <p:extLst>
      <p:ext uri="{BB962C8B-B14F-4D97-AF65-F5344CB8AC3E}">
        <p14:creationId xmlns:p14="http://schemas.microsoft.com/office/powerpoint/2010/main" val="866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– Other Attributions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Attribution theory</a:t>
            </a:r>
            <a:r>
              <a:rPr lang="en-US" dirty="0"/>
              <a:t>: why do people do what they do?  Is it </a:t>
            </a:r>
            <a:r>
              <a:rPr lang="en-US" i="1" dirty="0"/>
              <a:t>them (disposition)</a:t>
            </a:r>
            <a:r>
              <a:rPr lang="en-US" dirty="0"/>
              <a:t> or the </a:t>
            </a:r>
            <a:r>
              <a:rPr lang="en-US" i="1" dirty="0"/>
              <a:t>situation</a:t>
            </a:r>
            <a:r>
              <a:rPr lang="en-US" dirty="0"/>
              <a:t>?</a:t>
            </a:r>
          </a:p>
          <a:p>
            <a:pPr marL="107737" indent="0">
              <a:buNone/>
            </a:pPr>
            <a:endParaRPr lang="en-US" b="1" dirty="0"/>
          </a:p>
          <a:p>
            <a:pPr marL="107737" indent="0">
              <a:buNone/>
            </a:pPr>
            <a:r>
              <a:rPr lang="en-US" b="1" dirty="0"/>
              <a:t>Fundamental Attribution Error</a:t>
            </a:r>
            <a:r>
              <a:rPr lang="en-US" dirty="0"/>
              <a:t>: attribute other’s behavior to </a:t>
            </a:r>
            <a:r>
              <a:rPr lang="en-US" i="1" dirty="0"/>
              <a:t>them</a:t>
            </a:r>
            <a:r>
              <a:rPr lang="en-US" dirty="0"/>
              <a:t>, ignoring </a:t>
            </a:r>
            <a:r>
              <a:rPr lang="en-US" i="1" dirty="0"/>
              <a:t>situation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Situation often invisible</a:t>
            </a:r>
          </a:p>
          <a:p>
            <a:pPr lvl="1"/>
            <a:r>
              <a:rPr lang="en-US" dirty="0"/>
              <a:t>But not so reliable cross-culturally, or in real adults.. </a:t>
            </a:r>
          </a:p>
          <a:p>
            <a:pPr lvl="1"/>
            <a:r>
              <a:rPr lang="en-US" dirty="0"/>
              <a:t>And situation acts via dispositions in first place!</a:t>
            </a:r>
          </a:p>
        </p:txBody>
      </p:sp>
    </p:spTree>
    <p:extLst>
      <p:ext uri="{BB962C8B-B14F-4D97-AF65-F5344CB8AC3E}">
        <p14:creationId xmlns:p14="http://schemas.microsoft.com/office/powerpoint/2010/main" val="95137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Actor-Observer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When I cut someone off, I’m just late – when they do it, they’re just </a:t>
            </a:r>
            <a:r>
              <a:rPr lang="en-US" i="1" dirty="0"/>
              <a:t>rotten jerks</a:t>
            </a:r>
            <a:r>
              <a:rPr lang="en-US" dirty="0"/>
              <a:t> (always!)</a:t>
            </a:r>
          </a:p>
          <a:p>
            <a:r>
              <a:rPr lang="en-US" dirty="0"/>
              <a:t>Mainly happens for negative behaviors that we want to explain away via situation (but don’t have that motivation for others).</a:t>
            </a:r>
          </a:p>
        </p:txBody>
      </p:sp>
    </p:spTree>
    <p:extLst>
      <p:ext uri="{BB962C8B-B14F-4D97-AF65-F5344CB8AC3E}">
        <p14:creationId xmlns:p14="http://schemas.microsoft.com/office/powerpoint/2010/main" val="7880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Control and Dissonance</a:t>
            </a:r>
            <a:br>
              <a:rPr lang="en-US" dirty="0"/>
            </a:br>
            <a:r>
              <a:rPr lang="en-US" sz="3200" dirty="0"/>
              <a:t>(Must stay in control, maintain self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724025"/>
            <a:ext cx="9067799" cy="5257800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/>
              <a:t>Cognitive Dissonance</a:t>
            </a:r>
            <a:r>
              <a:rPr lang="en-US" sz="2800" dirty="0"/>
              <a:t>: when behavior is at odds with beliefs / values / attitudes:</a:t>
            </a:r>
          </a:p>
          <a:p>
            <a:r>
              <a:rPr lang="en-US" sz="2800" dirty="0"/>
              <a:t>Change: 1. attitudes to match behavior, 2. behavior to match attitudes, or 3. perception of mismatch!</a:t>
            </a:r>
          </a:p>
          <a:p>
            <a:pPr lvl="1"/>
            <a:r>
              <a:rPr lang="en-US" sz="2400" dirty="0"/>
              <a:t>Cannot just let it go.. Must stay in control, always..</a:t>
            </a:r>
          </a:p>
          <a:p>
            <a:r>
              <a:rPr lang="en-US" sz="2800" dirty="0"/>
              <a:t>Often 1 or 3 – hard to change behavior, easier to “</a:t>
            </a:r>
            <a:r>
              <a:rPr lang="en-US" sz="2800" b="1" dirty="0"/>
              <a:t>rationalize</a:t>
            </a:r>
            <a:r>
              <a:rPr lang="en-US" sz="2800" dirty="0"/>
              <a:t>”</a:t>
            </a:r>
          </a:p>
          <a:p>
            <a:r>
              <a:rPr lang="en-US" sz="2800" dirty="0"/>
              <a:t>e.g., I am on diet; eat cookie anyway; reduce dissonance by </a:t>
            </a:r>
            <a:r>
              <a:rPr lang="en-US" sz="2800" i="1" dirty="0"/>
              <a:t>minimizing</a:t>
            </a:r>
            <a:r>
              <a:rPr lang="en-US" sz="2800" dirty="0"/>
              <a:t> (“only 1!”) or </a:t>
            </a:r>
            <a:r>
              <a:rPr lang="en-US" sz="2800" i="1" dirty="0"/>
              <a:t>justifying</a:t>
            </a:r>
            <a:r>
              <a:rPr lang="en-US" sz="2800" dirty="0"/>
              <a:t> (“I worked hard today”), etc. </a:t>
            </a:r>
          </a:p>
        </p:txBody>
      </p:sp>
    </p:spTree>
    <p:extLst>
      <p:ext uri="{BB962C8B-B14F-4D97-AF65-F5344CB8AC3E}">
        <p14:creationId xmlns:p14="http://schemas.microsoft.com/office/powerpoint/2010/main" val="171848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0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Self Control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63689"/>
            <a:ext cx="9067799" cy="5265736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/>
              <a:t>Self control</a:t>
            </a:r>
            <a:r>
              <a:rPr lang="en-US" sz="2800" dirty="0"/>
              <a:t>: suppressing desires to be a better you, who is less dissonant with beliefs, values</a:t>
            </a:r>
          </a:p>
          <a:p>
            <a:pPr marL="107737" indent="0">
              <a:buNone/>
            </a:pPr>
            <a:r>
              <a:rPr lang="en-US" sz="2800" b="1" dirty="0"/>
              <a:t>Self regulation</a:t>
            </a:r>
            <a:r>
              <a:rPr lang="en-US" sz="2800" dirty="0"/>
              <a:t>: All the processes of monitoring and controlling to achieve goals..</a:t>
            </a:r>
          </a:p>
          <a:p>
            <a:r>
              <a:rPr lang="en-US" sz="2800" dirty="0"/>
              <a:t>Marshmallow study (</a:t>
            </a:r>
            <a:r>
              <a:rPr lang="en-US" sz="2800" dirty="0" err="1"/>
              <a:t>Mischel</a:t>
            </a:r>
            <a:r>
              <a:rPr lang="en-US" sz="2800" dirty="0"/>
              <a:t>): behavior as a kid predicts many later life outcomes!</a:t>
            </a:r>
          </a:p>
          <a:p>
            <a:r>
              <a:rPr lang="en-US" sz="2800" dirty="0"/>
              <a:t>Depends on </a:t>
            </a:r>
            <a:r>
              <a:rPr lang="en-US" sz="2800" i="1" dirty="0"/>
              <a:t>PFC executive function</a:t>
            </a:r>
            <a:r>
              <a:rPr lang="en-US" sz="2800" dirty="0"/>
              <a:t>: so does a lot of other stuff (3</a:t>
            </a:r>
            <a:r>
              <a:rPr lang="en-US" sz="2800" baseline="30000" dirty="0"/>
              <a:t>rd</a:t>
            </a:r>
            <a:r>
              <a:rPr lang="en-US" sz="2800" dirty="0"/>
              <a:t> variable: PFC is good, not self ctrl?)</a:t>
            </a:r>
          </a:p>
          <a:p>
            <a:r>
              <a:rPr lang="en-US" sz="2800" b="1" dirty="0"/>
              <a:t>Intertemporal choice</a:t>
            </a:r>
            <a:r>
              <a:rPr lang="en-US" sz="2800" dirty="0"/>
              <a:t>: live for the moment, or save for the future!?</a:t>
            </a:r>
          </a:p>
        </p:txBody>
      </p:sp>
    </p:spTree>
    <p:extLst>
      <p:ext uri="{BB962C8B-B14F-4D97-AF65-F5344CB8AC3E}">
        <p14:creationId xmlns:p14="http://schemas.microsoft.com/office/powerpoint/2010/main" val="1852970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Social Comparison: Contrast!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447471" y="1600739"/>
            <a:ext cx="2762454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about establishing “dominance” hierarchy</a:t>
            </a:r>
          </a:p>
          <a:p>
            <a:endParaRPr lang="en-US" sz="2000" dirty="0"/>
          </a:p>
          <a:p>
            <a:r>
              <a:rPr lang="en-US" sz="2000" b="1" dirty="0"/>
              <a:t>Downward</a:t>
            </a:r>
            <a:r>
              <a:rPr lang="en-US" sz="2000" dirty="0"/>
              <a:t>: make you feel better</a:t>
            </a:r>
          </a:p>
          <a:p>
            <a:endParaRPr lang="en-US" sz="2000" dirty="0"/>
          </a:p>
          <a:p>
            <a:r>
              <a:rPr lang="en-US" sz="2000" b="1" dirty="0"/>
              <a:t>Upward</a:t>
            </a:r>
            <a:r>
              <a:rPr lang="en-US" sz="2000" dirty="0"/>
              <a:t>: inspiration</a:t>
            </a:r>
          </a:p>
        </p:txBody>
      </p:sp>
    </p:spTree>
    <p:extLst>
      <p:ext uri="{BB962C8B-B14F-4D97-AF65-F5344CB8AC3E}">
        <p14:creationId xmlns:p14="http://schemas.microsoft.com/office/powerpoint/2010/main" val="49427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Shadenfreude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Someone else’s downfall is your </a:t>
            </a:r>
            <a:r>
              <a:rPr lang="en-US" dirty="0" err="1"/>
              <a:t>upfall</a:t>
            </a:r>
            <a:r>
              <a:rPr lang="en-US" dirty="0"/>
              <a:t>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6" y="2638425"/>
            <a:ext cx="88347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 Wars 1977, The hero's journey">
            <a:extLst>
              <a:ext uri="{FF2B5EF4-FFF2-40B4-BE49-F238E27FC236}">
                <a16:creationId xmlns:a16="http://schemas.microsoft.com/office/drawing/2014/main" id="{A482F3DD-DB8C-8742-815F-0B8C54A5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276225"/>
            <a:ext cx="81026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B6468-B5AC-1F4F-A20A-A9F7CE6FDD37}"/>
              </a:ext>
            </a:extLst>
          </p:cNvPr>
          <p:cNvSpPr txBox="1"/>
          <p:nvPr/>
        </p:nvSpPr>
        <p:spPr>
          <a:xfrm>
            <a:off x="860425" y="6359525"/>
            <a:ext cx="82296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Adolescence / YA is all about finding your new identity, breaking with the comforts of family: plot of every movie!</a:t>
            </a:r>
          </a:p>
        </p:txBody>
      </p:sp>
    </p:spTree>
    <p:extLst>
      <p:ext uri="{BB962C8B-B14F-4D97-AF65-F5344CB8AC3E}">
        <p14:creationId xmlns:p14="http://schemas.microsoft.com/office/powerpoint/2010/main" val="304111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We constantly engage in active management of social impressions:</a:t>
            </a:r>
          </a:p>
          <a:p>
            <a:r>
              <a:rPr lang="en-US" dirty="0"/>
              <a:t>Produce positive / desired impressions</a:t>
            </a:r>
          </a:p>
          <a:p>
            <a:r>
              <a:rPr lang="en-US" dirty="0"/>
              <a:t>Reduce negative / un-desired impressions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4162425"/>
            <a:ext cx="3535222" cy="32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60" y="301625"/>
            <a:ext cx="5373666" cy="1262063"/>
          </a:xfrm>
        </p:spPr>
        <p:txBody>
          <a:bodyPr/>
          <a:lstStyle/>
          <a:p>
            <a:r>
              <a:rPr lang="en-US" dirty="0"/>
              <a:t>Spotlight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356427"/>
            <a:ext cx="9067799" cy="4930198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You think the whole world’s watching you / but they’re all just watching themselves!</a:t>
            </a:r>
          </a:p>
          <a:p>
            <a:r>
              <a:rPr lang="en-US" dirty="0"/>
              <a:t>I think this is a huge effect – and hugely important for your own personal well-being</a:t>
            </a:r>
          </a:p>
          <a:p>
            <a:r>
              <a:rPr lang="en-US" dirty="0"/>
              <a:t>Don’t worry about what others think of you – they’re too busy worrying about themselves!</a:t>
            </a:r>
          </a:p>
          <a:p>
            <a:pPr lvl="1"/>
            <a:r>
              <a:rPr lang="en-US" dirty="0"/>
              <a:t>Golden rule!  Relax, be happy, etc.</a:t>
            </a:r>
          </a:p>
          <a:p>
            <a:pPr lvl="1"/>
            <a:r>
              <a:rPr lang="en-US" dirty="0"/>
              <a:t>OTOH, if you’re </a:t>
            </a:r>
            <a:r>
              <a:rPr lang="en-US" i="1" dirty="0"/>
              <a:t>weird</a:t>
            </a:r>
            <a:r>
              <a:rPr lang="en-US" dirty="0"/>
              <a:t>, people </a:t>
            </a:r>
            <a:r>
              <a:rPr lang="en-US" i="1" dirty="0"/>
              <a:t>will</a:t>
            </a:r>
            <a:r>
              <a:rPr lang="en-US" dirty="0"/>
              <a:t> talk about you and generally not want to socialize with you.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5113"/>
            <a:ext cx="3429000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6B23-7F74-DF47-8484-D645BDAF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Interpersonal Situation:</a:t>
            </a:r>
            <a:br>
              <a:rPr lang="en-US" dirty="0"/>
            </a:br>
            <a:r>
              <a:rPr lang="en-US" dirty="0"/>
              <a:t>Personality in Social Interactions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523A8-378B-5E49-8257-471C27A36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1724025"/>
            <a:ext cx="3962400" cy="5527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8FC47-7AE4-5440-8B17-C13D69DBEE08}"/>
              </a:ext>
            </a:extLst>
          </p:cNvPr>
          <p:cNvSpPr txBox="1"/>
          <p:nvPr/>
        </p:nvSpPr>
        <p:spPr>
          <a:xfrm>
            <a:off x="4962525" y="1647825"/>
            <a:ext cx="4191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dimensions:</a:t>
            </a:r>
          </a:p>
          <a:p>
            <a:endParaRPr lang="en-US" dirty="0"/>
          </a:p>
          <a:p>
            <a:r>
              <a:rPr lang="en-US" dirty="0"/>
              <a:t>Dominance / agency</a:t>
            </a:r>
          </a:p>
          <a:p>
            <a:endParaRPr lang="en-US" dirty="0"/>
          </a:p>
          <a:p>
            <a:r>
              <a:rPr lang="en-US" dirty="0"/>
              <a:t>Warmth / communion</a:t>
            </a:r>
          </a:p>
          <a:p>
            <a:endParaRPr lang="en-US" dirty="0"/>
          </a:p>
          <a:p>
            <a:r>
              <a:rPr lang="en-US" dirty="0"/>
              <a:t>Susan Fiske analysis of stereotypes: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1B141-6526-1249-8A3E-994F9F04A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125" y="3599981"/>
            <a:ext cx="4862210" cy="36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69A5-5BC9-A743-B620-B42EF7D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Style / Locus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F606-8B36-A94F-B7FB-ECE388F2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External locus of control: blaming others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sz="2800" dirty="0"/>
              <a:t>* Loss of self-efficacy / control: learned helplessness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Internal locus of control: blaming 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4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Personality </a:t>
            </a:r>
            <a:r>
              <a:rPr lang="en-US" b="1" dirty="0"/>
              <a:t>traits</a:t>
            </a:r>
            <a:r>
              <a:rPr lang="en-US" dirty="0"/>
              <a:t>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Organized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Integrated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Relatively Enduring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i.e., not just some random stuff you do..</a:t>
            </a:r>
          </a:p>
        </p:txBody>
      </p:sp>
    </p:spTree>
    <p:extLst>
      <p:ext uri="{BB962C8B-B14F-4D97-AF65-F5344CB8AC3E}">
        <p14:creationId xmlns:p14="http://schemas.microsoft.com/office/powerpoint/2010/main" val="392729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Person-Situation Controversy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419225"/>
            <a:ext cx="9067799" cy="53403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Does personality exist at all, or are we just a product of our situations??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Walter </a:t>
            </a:r>
            <a:r>
              <a:rPr lang="en-US" sz="2800" b="1" dirty="0" err="1"/>
              <a:t>Mischel</a:t>
            </a:r>
            <a:r>
              <a:rPr lang="en-US" sz="2800" b="1" dirty="0"/>
              <a:t> </a:t>
            </a:r>
            <a:r>
              <a:rPr lang="en-US" sz="2800" dirty="0"/>
              <a:t>(1960’s): Situation is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Seymour Epstein</a:t>
            </a:r>
            <a:r>
              <a:rPr lang="en-US" sz="2800" b="1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(1970’s): Need to integrate over multiple situations to see personality traits!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ym typeface="Wingdings"/>
              </a:rPr>
              <a:t>Trait-situation behavior model:</a:t>
            </a:r>
            <a:r>
              <a:rPr lang="en-US" sz="2800" dirty="0">
                <a:sym typeface="Wingdings"/>
              </a:rPr>
              <a:t> both factors together determine behavior (the answer is </a:t>
            </a:r>
            <a:r>
              <a:rPr lang="en-US" sz="2800" i="1" dirty="0">
                <a:sym typeface="Wingdings"/>
              </a:rPr>
              <a:t>always</a:t>
            </a:r>
            <a:r>
              <a:rPr lang="en-US" sz="2800" dirty="0">
                <a:sym typeface="Wingdings"/>
              </a:rPr>
              <a:t> both!)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ym typeface="Wingdings"/>
              </a:rPr>
              <a:t>What if our behavior was so consistent that you could see personality in every action?  Where is free will!?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963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1626"/>
            <a:ext cx="9256733" cy="660399"/>
          </a:xfrm>
        </p:spPr>
        <p:txBody>
          <a:bodyPr/>
          <a:lstStyle/>
          <a:p>
            <a:r>
              <a:rPr lang="en-US" dirty="0"/>
              <a:t>The Big Five OCEAN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638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/>
              <a:t>Openness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imaginative, curious, intellectual, creative..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conventional and practical, enjoy routine, “down to earth”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Conscientiousness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careful, thorough, well-organized, responsible 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careless, inefficient, disorganized, irresponsible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Extraversion*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Sociable, energetic, assertive, other-oriented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Passive, reserved, quiet, self-oriented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Agreeableness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Warm, kind, empathetic, compassionate, trusting 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Hostile suspicious, unkind, lacking in trust..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Neuroticism*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Easily upset, anxious, emotional, self-pitying, worriers..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Even-tempered, comfortable with selves, calm, stable.</a:t>
            </a:r>
          </a:p>
        </p:txBody>
      </p:sp>
    </p:spTree>
    <p:extLst>
      <p:ext uri="{BB962C8B-B14F-4D97-AF65-F5344CB8AC3E}">
        <p14:creationId xmlns:p14="http://schemas.microsoft.com/office/powerpoint/2010/main" val="232408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1626"/>
            <a:ext cx="9256733" cy="660399"/>
          </a:xfrm>
        </p:spPr>
        <p:txBody>
          <a:bodyPr/>
          <a:lstStyle/>
          <a:p>
            <a:r>
              <a:rPr lang="en-US" dirty="0"/>
              <a:t>The Big Ten Facets (in </a:t>
            </a:r>
            <a:r>
              <a:rPr lang="en-US" i="1" dirty="0"/>
              <a:t>Harry Potter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638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/>
              <a:t>Openness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Truth</a:t>
            </a:r>
            <a:r>
              <a:rPr lang="en-US" sz="1800" dirty="0"/>
              <a:t>: intellectual (Ravenclaw)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Beauty</a:t>
            </a:r>
            <a:r>
              <a:rPr lang="en-US" sz="1800" dirty="0"/>
              <a:t>: aesthetics (Luna Lovegood)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Conscientiousness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Industriousness</a:t>
            </a:r>
            <a:r>
              <a:rPr lang="en-US" sz="1800" dirty="0"/>
              <a:t>: Hufflepuff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Orderliness</a:t>
            </a:r>
            <a:r>
              <a:rPr lang="en-US" sz="1800" dirty="0"/>
              <a:t>: Ravenclaw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Extraversion*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Enthusiasm</a:t>
            </a:r>
            <a:r>
              <a:rPr lang="en-US" sz="1800" dirty="0"/>
              <a:t>: Gryffindor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Assertiveness</a:t>
            </a:r>
            <a:r>
              <a:rPr lang="en-US" sz="1800" dirty="0"/>
              <a:t>: Slytherin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Agreeableness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Compassion</a:t>
            </a:r>
            <a:r>
              <a:rPr lang="en-US" sz="1800" dirty="0"/>
              <a:t>: Hufflepuff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Politeness</a:t>
            </a:r>
            <a:r>
              <a:rPr lang="en-US" sz="1800" dirty="0"/>
              <a:t>: Slytherin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Neuroticism*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Volatility</a:t>
            </a:r>
            <a:r>
              <a:rPr lang="en-US" sz="1800" dirty="0"/>
              <a:t>: active, angry, impulsive (Voldemort)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Withdrawal</a:t>
            </a:r>
            <a:r>
              <a:rPr lang="en-US" sz="1800" dirty="0"/>
              <a:t>: depressive / anxious</a:t>
            </a:r>
          </a:p>
        </p:txBody>
      </p:sp>
    </p:spTree>
    <p:extLst>
      <p:ext uri="{BB962C8B-B14F-4D97-AF65-F5344CB8AC3E}">
        <p14:creationId xmlns:p14="http://schemas.microsoft.com/office/powerpoint/2010/main" val="3234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Eysenck Two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Neuroticism and Extraversion – are these somehow more basic?</a:t>
            </a:r>
          </a:p>
        </p:txBody>
      </p:sp>
    </p:spTree>
    <p:extLst>
      <p:ext uri="{BB962C8B-B14F-4D97-AF65-F5344CB8AC3E}">
        <p14:creationId xmlns:p14="http://schemas.microsoft.com/office/powerpoint/2010/main" val="302428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vs. Avoid &amp; Motivation</a:t>
            </a:r>
            <a:br>
              <a:rPr lang="en-US" dirty="0"/>
            </a:br>
            <a:r>
              <a:rPr lang="en-US" sz="3600" dirty="0"/>
              <a:t>Personality = emotion/motivation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952625"/>
            <a:ext cx="9067799" cy="4806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Approach</a:t>
            </a:r>
            <a:r>
              <a:rPr lang="en-US" dirty="0"/>
              <a:t> orientation (BAS: activation):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Ideas: Openness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People: Extraversion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/>
              <a:t>Avoid</a:t>
            </a:r>
            <a:r>
              <a:rPr lang="en-US" dirty="0"/>
              <a:t> orientation (BIS: inhibition):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Generally: Neuroticism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People: Introversion, Ideas: -Openness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Anger = Agreeableness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Organization drive = Conscientiousness</a:t>
            </a:r>
          </a:p>
        </p:txBody>
      </p:sp>
    </p:spTree>
    <p:extLst>
      <p:ext uri="{BB962C8B-B14F-4D97-AF65-F5344CB8AC3E}">
        <p14:creationId xmlns:p14="http://schemas.microsoft.com/office/powerpoint/2010/main" val="161930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44BF-9D27-3C47-ACA2-13D268A9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Find Your Social Identity</a:t>
            </a:r>
          </a:p>
        </p:txBody>
      </p:sp>
      <p:pic>
        <p:nvPicPr>
          <p:cNvPr id="2050" name="Picture 2" descr="Build Your Perfect High School Movie Cast - The Ringer">
            <a:extLst>
              <a:ext uri="{FF2B5EF4-FFF2-40B4-BE49-F238E27FC236}">
                <a16:creationId xmlns:a16="http://schemas.microsoft.com/office/drawing/2014/main" id="{336CBFB8-DBA5-C747-8699-65CFC038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419225"/>
            <a:ext cx="55340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82A94-FACE-CF41-BFC3-027253969EEF}"/>
              </a:ext>
            </a:extLst>
          </p:cNvPr>
          <p:cNvSpPr txBox="1"/>
          <p:nvPr/>
        </p:nvSpPr>
        <p:spPr>
          <a:xfrm>
            <a:off x="466725" y="1419225"/>
            <a:ext cx="3505200" cy="4952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school is a crucible / microcosm of our social brains at their most unhinged..</a:t>
            </a:r>
          </a:p>
          <a:p>
            <a:endParaRPr lang="en-US" sz="2400" dirty="0"/>
          </a:p>
          <a:p>
            <a:r>
              <a:rPr lang="en-US" sz="2400" dirty="0"/>
              <a:t>Social forces are strong</a:t>
            </a:r>
          </a:p>
          <a:p>
            <a:endParaRPr lang="en-US" sz="2400" dirty="0"/>
          </a:p>
          <a:p>
            <a:r>
              <a:rPr lang="en-US" sz="2400" dirty="0"/>
              <a:t>Dominant dimension:</a:t>
            </a:r>
          </a:p>
          <a:p>
            <a:r>
              <a:rPr lang="en-US" sz="2400" dirty="0"/>
              <a:t>“popularity” = social dominance in animal social groups</a:t>
            </a:r>
          </a:p>
          <a:p>
            <a:endParaRPr lang="en-US" sz="2400" dirty="0"/>
          </a:p>
          <a:p>
            <a:r>
              <a:rPr lang="en-US" sz="2400" dirty="0"/>
              <a:t>Also competence, warmth</a:t>
            </a:r>
          </a:p>
        </p:txBody>
      </p:sp>
    </p:spTree>
    <p:extLst>
      <p:ext uri="{BB962C8B-B14F-4D97-AF65-F5344CB8AC3E}">
        <p14:creationId xmlns:p14="http://schemas.microsoft.com/office/powerpoint/2010/main" val="4099985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187971"/>
          </a:xfrm>
        </p:spPr>
        <p:txBody>
          <a:bodyPr/>
          <a:lstStyle/>
          <a:p>
            <a:r>
              <a:rPr lang="en-US" dirty="0"/>
              <a:t>Seem clearly distinct in general desirability: there is a “good” side and a “bad” side to each</a:t>
            </a:r>
          </a:p>
          <a:p>
            <a:pPr lvl="1"/>
            <a:r>
              <a:rPr lang="en-US" dirty="0"/>
              <a:t>Why has evolution preserved all these “bad” personalities?  What is actually “good” about them?</a:t>
            </a:r>
          </a:p>
          <a:p>
            <a:endParaRPr lang="en-US" dirty="0"/>
          </a:p>
          <a:p>
            <a:r>
              <a:rPr lang="en-US" dirty="0"/>
              <a:t>Strong social orientation: mostly about how we interact with others</a:t>
            </a:r>
          </a:p>
        </p:txBody>
      </p:sp>
    </p:spTree>
    <p:extLst>
      <p:ext uri="{BB962C8B-B14F-4D97-AF65-F5344CB8AC3E}">
        <p14:creationId xmlns:p14="http://schemas.microsoft.com/office/powerpoint/2010/main" val="41757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and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usual, about 50% contribution of genetics to personality factors (parents know this!)</a:t>
            </a:r>
          </a:p>
          <a:p>
            <a:r>
              <a:rPr lang="en-US" dirty="0"/>
              <a:t>Traits get more stable over time</a:t>
            </a:r>
          </a:p>
          <a:p>
            <a:r>
              <a:rPr lang="en-US" dirty="0"/>
              <a:t>Biggest change is in young adulthood (you!)</a:t>
            </a:r>
          </a:p>
          <a:p>
            <a:pPr lvl="1"/>
            <a:r>
              <a:rPr lang="en-US" b="1" dirty="0"/>
              <a:t>Rank-order stability</a:t>
            </a:r>
            <a:r>
              <a:rPr lang="en-US" dirty="0"/>
              <a:t>: how do their factors rank over time?  Measures patterns within individuals.  More stable</a:t>
            </a:r>
          </a:p>
          <a:p>
            <a:pPr lvl="1"/>
            <a:r>
              <a:rPr lang="en-US" b="1" dirty="0"/>
              <a:t>Mean-level stability</a:t>
            </a:r>
            <a:r>
              <a:rPr lang="en-US" dirty="0"/>
              <a:t>: does overall population level of trait change over time?  Less stable.</a:t>
            </a:r>
          </a:p>
        </p:txBody>
      </p:sp>
    </p:spTree>
    <p:extLst>
      <p:ext uri="{BB962C8B-B14F-4D97-AF65-F5344CB8AC3E}">
        <p14:creationId xmlns:p14="http://schemas.microsoft.com/office/powerpoint/2010/main" val="3389486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higher in neuroticism, extraversion, agreeableness, conscientiousness</a:t>
            </a:r>
          </a:p>
        </p:txBody>
      </p:sp>
    </p:spTree>
    <p:extLst>
      <p:ext uri="{BB962C8B-B14F-4D97-AF65-F5344CB8AC3E}">
        <p14:creationId xmlns:p14="http://schemas.microsoft.com/office/powerpoint/2010/main" val="344637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NEO-PI</a:t>
            </a:r>
            <a:r>
              <a:rPr lang="en-US" dirty="0"/>
              <a:t>: high face validity, only useful for normal diagnosis</a:t>
            </a:r>
          </a:p>
          <a:p>
            <a:r>
              <a:rPr lang="en-US" b="1" dirty="0"/>
              <a:t>MMPI</a:t>
            </a:r>
            <a:r>
              <a:rPr lang="en-US" dirty="0"/>
              <a:t>: Minnesota Multiphasic Personality Inventory: </a:t>
            </a:r>
            <a:r>
              <a:rPr lang="en-US" i="1" dirty="0"/>
              <a:t>objective (scored by computer)</a:t>
            </a:r>
          </a:p>
          <a:p>
            <a:pPr lvl="1"/>
            <a:r>
              <a:rPr lang="en-US" dirty="0"/>
              <a:t>Low in face validity, but useful for abnormal diagnosis</a:t>
            </a:r>
          </a:p>
          <a:p>
            <a:r>
              <a:rPr lang="en-US" b="1" dirty="0"/>
              <a:t>TAT, Rorschach</a:t>
            </a:r>
            <a:r>
              <a:rPr lang="en-US" dirty="0"/>
              <a:t>: highly subjective, not used..</a:t>
            </a:r>
          </a:p>
          <a:p>
            <a:pPr lvl="1"/>
            <a:r>
              <a:rPr lang="en-US" dirty="0"/>
              <a:t>Low validity, low reliability</a:t>
            </a:r>
          </a:p>
        </p:txBody>
      </p:sp>
    </p:spTree>
    <p:extLst>
      <p:ext uri="{BB962C8B-B14F-4D97-AF65-F5344CB8AC3E}">
        <p14:creationId xmlns:p14="http://schemas.microsoft.com/office/powerpoint/2010/main" val="2902581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-1303" r="-705"/>
          <a:stretch/>
        </p:blipFill>
        <p:spPr>
          <a:xfrm>
            <a:off x="1762125" y="200025"/>
            <a:ext cx="6592035" cy="7205212"/>
          </a:xfrm>
        </p:spPr>
      </p:pic>
    </p:spTree>
    <p:extLst>
      <p:ext uri="{BB962C8B-B14F-4D97-AF65-F5344CB8AC3E}">
        <p14:creationId xmlns:p14="http://schemas.microsoft.com/office/powerpoint/2010/main" val="215697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Meyers-Briggs?</a:t>
            </a:r>
          </a:p>
        </p:txBody>
      </p:sp>
      <p:pic>
        <p:nvPicPr>
          <p:cNvPr id="5" name="Content Placeholder 4" descr="Screen Shot 2015-04-07 at 2.55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80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D559-3AF6-7B41-B30E-D6ED032D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 i="1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9D3-33E0-314A-92C6-7EC1AEB74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Going beyond the individual / self &lt;-&gt; social into the world of emergent social dynamics in groups.</a:t>
            </a:r>
          </a:p>
        </p:txBody>
      </p:sp>
    </p:spTree>
    <p:extLst>
      <p:ext uri="{BB962C8B-B14F-4D97-AF65-F5344CB8AC3E}">
        <p14:creationId xmlns:p14="http://schemas.microsoft.com/office/powerpoint/2010/main" val="3516026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599"/>
          </a:xfrm>
        </p:spPr>
        <p:txBody>
          <a:bodyPr/>
          <a:lstStyle/>
          <a:p>
            <a:r>
              <a:rPr lang="en-US" dirty="0"/>
              <a:t>In-Group, Out-Group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343025"/>
            <a:ext cx="9067799" cy="5416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(presumably) evolved in small “tribes” that had to compete with others for limited resources.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Tribes that </a:t>
            </a:r>
            <a:r>
              <a:rPr lang="en-US" i="1" dirty="0"/>
              <a:t>helped</a:t>
            </a:r>
            <a:r>
              <a:rPr lang="en-US" dirty="0"/>
              <a:t> (love) members and </a:t>
            </a:r>
            <a:r>
              <a:rPr lang="en-US" i="1" dirty="0"/>
              <a:t>killed</a:t>
            </a:r>
            <a:r>
              <a:rPr lang="en-US" dirty="0"/>
              <a:t> (hate) non-members were more successful..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happens with Chimps: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i="1" dirty="0"/>
              <a:t>all the time </a:t>
            </a:r>
            <a:r>
              <a:rPr lang="en-US" dirty="0"/>
              <a:t>in humans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we be one big tribe??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857625"/>
            <a:ext cx="3940522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4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Selfish Genes and Inclusive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Genes are selfish: they can live forever – we are just temporary hosts!  (</a:t>
            </a:r>
            <a:r>
              <a:rPr lang="en-US" i="1" dirty="0"/>
              <a:t>The great chain of being</a:t>
            </a:r>
            <a:r>
              <a:rPr lang="en-US" dirty="0"/>
              <a:t>: genes passed down over millions of years!)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share tons of genes with relatives – even distant ones (we are all distant cousins)..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motivated to help each other: </a:t>
            </a:r>
            <a:r>
              <a:rPr lang="en-US" b="1" dirty="0"/>
              <a:t>Altruism = inclusive fitness </a:t>
            </a:r>
            <a:r>
              <a:rPr lang="en-US" dirty="0"/>
              <a:t>of the group! </a:t>
            </a:r>
          </a:p>
        </p:txBody>
      </p:sp>
    </p:spTree>
    <p:extLst>
      <p:ext uri="{BB962C8B-B14F-4D97-AF65-F5344CB8AC3E}">
        <p14:creationId xmlns:p14="http://schemas.microsoft.com/office/powerpoint/2010/main" val="146253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E1A-1A0D-AE4A-8C27-D0C81709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Prison Experiment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8292E-B42B-6840-B5C8-5D9F1555B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98061"/>
            <a:ext cx="4063723" cy="49895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52787-B765-C446-8BB4-CEF2C6DD6CB9}"/>
              </a:ext>
            </a:extLst>
          </p:cNvPr>
          <p:cNvSpPr txBox="1"/>
          <p:nvPr/>
        </p:nvSpPr>
        <p:spPr>
          <a:xfrm>
            <a:off x="5191125" y="1647825"/>
            <a:ext cx="4191000" cy="385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Innocent college kids become evil prison guards!</a:t>
            </a:r>
          </a:p>
          <a:p>
            <a:endParaRPr lang="en-US" sz="2000" dirty="0"/>
          </a:p>
          <a:p>
            <a:r>
              <a:rPr lang="en-US" sz="2000" dirty="0"/>
              <a:t>But some coaching from Zimbardo and others running expt.</a:t>
            </a:r>
          </a:p>
          <a:p>
            <a:endParaRPr lang="en-US" sz="2000" dirty="0"/>
          </a:p>
          <a:p>
            <a:r>
              <a:rPr lang="en-US" sz="2000" b="1" dirty="0"/>
              <a:t>Robbers Cave</a:t>
            </a:r>
            <a:r>
              <a:rPr lang="en-US" sz="2000" dirty="0"/>
              <a:t> (</a:t>
            </a:r>
            <a:r>
              <a:rPr lang="en-US" sz="2000" dirty="0" err="1"/>
              <a:t>Sherif</a:t>
            </a:r>
            <a:r>
              <a:rPr lang="en-US" sz="2000" dirty="0"/>
              <a:t> et al, 1961)  (</a:t>
            </a:r>
            <a:r>
              <a:rPr lang="en-US" sz="2000" i="1" dirty="0"/>
              <a:t>Lord-of-the-flies</a:t>
            </a:r>
            <a:r>
              <a:rPr lang="en-US" sz="2000" dirty="0"/>
              <a:t> behavior from kids) also had some issues.</a:t>
            </a:r>
          </a:p>
          <a:p>
            <a:endParaRPr lang="en-US" sz="2000" dirty="0"/>
          </a:p>
          <a:p>
            <a:r>
              <a:rPr lang="en-US" sz="2000" dirty="0"/>
              <a:t>Not easy to capture true evil in experimental context, but no doubt about its prevalence in real world!</a:t>
            </a:r>
          </a:p>
        </p:txBody>
      </p:sp>
    </p:spTree>
    <p:extLst>
      <p:ext uri="{BB962C8B-B14F-4D97-AF65-F5344CB8AC3E}">
        <p14:creationId xmlns:p14="http://schemas.microsoft.com/office/powerpoint/2010/main" val="223195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0F0-49E7-B641-AA75-21E8295C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5"/>
            <a:ext cx="9067799" cy="909337"/>
          </a:xfrm>
        </p:spPr>
        <p:txBody>
          <a:bodyPr/>
          <a:lstStyle/>
          <a:p>
            <a:r>
              <a:rPr lang="en-US" dirty="0"/>
              <a:t>Dominant Dimensions</a:t>
            </a:r>
          </a:p>
        </p:txBody>
      </p:sp>
      <p:pic>
        <p:nvPicPr>
          <p:cNvPr id="3074" name="Picture 2" descr="Warmth-Competence Cuddy, Fiske, Glick - Management Pocketbooks">
            <a:extLst>
              <a:ext uri="{FF2B5EF4-FFF2-40B4-BE49-F238E27FC236}">
                <a16:creationId xmlns:a16="http://schemas.microsoft.com/office/drawing/2014/main" id="{8D4B5FF6-CD54-D243-B058-AFAA5EE5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348513"/>
            <a:ext cx="8548499" cy="591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79C63-EDC3-414D-BB72-B6951EEF55AE}"/>
              </a:ext>
            </a:extLst>
          </p:cNvPr>
          <p:cNvSpPr txBox="1"/>
          <p:nvPr/>
        </p:nvSpPr>
        <p:spPr>
          <a:xfrm>
            <a:off x="8292890" y="5000625"/>
            <a:ext cx="11430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C5E59-D761-C240-869C-8B2F2D2554B8}"/>
              </a:ext>
            </a:extLst>
          </p:cNvPr>
          <p:cNvSpPr txBox="1"/>
          <p:nvPr/>
        </p:nvSpPr>
        <p:spPr>
          <a:xfrm>
            <a:off x="5037158" y="6753225"/>
            <a:ext cx="137316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Girls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A8D0-74C8-0B45-901F-01312E5F31AA}"/>
              </a:ext>
            </a:extLst>
          </p:cNvPr>
          <p:cNvSpPr txBox="1"/>
          <p:nvPr/>
        </p:nvSpPr>
        <p:spPr>
          <a:xfrm>
            <a:off x="5476875" y="4216978"/>
            <a:ext cx="93345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Geeks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3B51F-704B-FF4B-AB10-1C5E23C24694}"/>
              </a:ext>
            </a:extLst>
          </p:cNvPr>
          <p:cNvSpPr txBox="1"/>
          <p:nvPr/>
        </p:nvSpPr>
        <p:spPr>
          <a:xfrm>
            <a:off x="7511056" y="2929431"/>
            <a:ext cx="182880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Popular / Preps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4B8EC-8A38-9346-BB95-952D3D6E79F1}"/>
              </a:ext>
            </a:extLst>
          </p:cNvPr>
          <p:cNvSpPr txBox="1"/>
          <p:nvPr/>
        </p:nvSpPr>
        <p:spPr>
          <a:xfrm>
            <a:off x="2905125" y="3653174"/>
            <a:ext cx="23622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Stoners / Skaters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ED257-6888-D14A-A1DC-86943726E20A}"/>
              </a:ext>
            </a:extLst>
          </p:cNvPr>
          <p:cNvSpPr txBox="1"/>
          <p:nvPr/>
        </p:nvSpPr>
        <p:spPr>
          <a:xfrm>
            <a:off x="1990725" y="6214337"/>
            <a:ext cx="2209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Losers / Outsiders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0462F-4ABB-BE42-BA1D-7B7378B69637}"/>
              </a:ext>
            </a:extLst>
          </p:cNvPr>
          <p:cNvSpPr txBox="1"/>
          <p:nvPr/>
        </p:nvSpPr>
        <p:spPr>
          <a:xfrm>
            <a:off x="3079082" y="2067067"/>
            <a:ext cx="503214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(many dimensions: intellectual, physical, social)</a:t>
            </a:r>
          </a:p>
        </p:txBody>
      </p:sp>
    </p:spTree>
    <p:extLst>
      <p:ext uri="{BB962C8B-B14F-4D97-AF65-F5344CB8AC3E}">
        <p14:creationId xmlns:p14="http://schemas.microsoft.com/office/powerpoint/2010/main" val="1299687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9F55-6590-704C-804A-204E5486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Milgram Experiment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48788E0-2C7F-8E4F-96F6-B35BFF49A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1538426"/>
            <a:ext cx="58420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A0D9A-4ADA-5D4C-B476-E0CF6EA265B0}"/>
              </a:ext>
            </a:extLst>
          </p:cNvPr>
          <p:cNvSpPr txBox="1"/>
          <p:nvPr/>
        </p:nvSpPr>
        <p:spPr>
          <a:xfrm>
            <a:off x="503259" y="5762625"/>
            <a:ext cx="925986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“shocked” a confederate to point of unconsciousness!</a:t>
            </a:r>
          </a:p>
          <a:p>
            <a:r>
              <a:rPr lang="en-US" sz="2400" dirty="0"/>
              <a:t>Unclear what they really believed.</a:t>
            </a:r>
          </a:p>
          <a:p>
            <a:r>
              <a:rPr lang="en-US" sz="2400" dirty="0"/>
              <a:t>Illustrates “following orders” of authority figure (experimenter)</a:t>
            </a:r>
          </a:p>
        </p:txBody>
      </p:sp>
    </p:spTree>
    <p:extLst>
      <p:ext uri="{BB962C8B-B14F-4D97-AF65-F5344CB8AC3E}">
        <p14:creationId xmlns:p14="http://schemas.microsoft.com/office/powerpoint/2010/main" val="3162752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C1962-9046-AC47-A6A7-9CAE9EF4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58" y="1419225"/>
            <a:ext cx="5257800" cy="3941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Conformity: Social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800225"/>
            <a:ext cx="9067799" cy="49593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Solomon Asch: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Brains wired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social approval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95% did deviate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least once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Groupthink</a:t>
            </a:r>
            <a:r>
              <a:rPr lang="en-US" dirty="0"/>
              <a:t>: collective failure to consider what could go wrong.. Bay of Pigs, Iraq War..</a:t>
            </a:r>
          </a:p>
        </p:txBody>
      </p:sp>
    </p:spTree>
    <p:extLst>
      <p:ext uri="{BB962C8B-B14F-4D97-AF65-F5344CB8AC3E}">
        <p14:creationId xmlns:p14="http://schemas.microsoft.com/office/powerpoint/2010/main" val="132231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Bystander Effect: Kitty Genovese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Legend: nobody helped despite screams (</a:t>
            </a:r>
            <a:r>
              <a:rPr lang="en-US" i="1" dirty="0"/>
              <a:t>diffusion of responsibility</a:t>
            </a:r>
            <a:r>
              <a:rPr lang="en-US" dirty="0"/>
              <a:t>: someone else will call the cops..)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Truth: several people called police.  Police were very slow to respond.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Initial reporting “told a story”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biased manner.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(Killer just died in prison)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4010025"/>
            <a:ext cx="26849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Stereotyping, Prejudice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Stereotyping</a:t>
            </a:r>
            <a:r>
              <a:rPr lang="en-US" dirty="0"/>
              <a:t>: typical features of given group – erroneously assumed to apply to all members of group.  CCCC = Compression / Categorize</a:t>
            </a:r>
          </a:p>
          <a:p>
            <a:pPr marL="107737" indent="0">
              <a:buNone/>
            </a:pPr>
            <a:r>
              <a:rPr lang="en-US" b="1" dirty="0"/>
              <a:t>Prejudice</a:t>
            </a:r>
            <a:r>
              <a:rPr lang="en-US" dirty="0"/>
              <a:t>: pre-judging according to stereotypes</a:t>
            </a:r>
          </a:p>
          <a:p>
            <a:pPr marL="107737" indent="0">
              <a:buNone/>
            </a:pPr>
            <a:r>
              <a:rPr lang="en-US" dirty="0"/>
              <a:t>	often </a:t>
            </a:r>
            <a:r>
              <a:rPr lang="en-US" b="1" dirty="0"/>
              <a:t>implicit </a:t>
            </a:r>
            <a:r>
              <a:rPr lang="en-US" dirty="0"/>
              <a:t>(</a:t>
            </a:r>
            <a:r>
              <a:rPr lang="en-US" b="1" dirty="0"/>
              <a:t>IAT</a:t>
            </a:r>
            <a:r>
              <a:rPr lang="en-US" dirty="0"/>
              <a:t>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50" t="26398" b="25832"/>
          <a:stretch/>
        </p:blipFill>
        <p:spPr>
          <a:xfrm>
            <a:off x="333014" y="4742602"/>
            <a:ext cx="4857914" cy="19812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28DF3FC-EA18-C94C-8C46-78E32733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00453" y="4086225"/>
            <a:ext cx="4124070" cy="24551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470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CCC = The 3 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95425"/>
            <a:ext cx="9067800" cy="5264150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/>
              <a:t>CCC = Compression, Contrast, Control</a:t>
            </a:r>
          </a:p>
          <a:p>
            <a:pPr>
              <a:buSzPct val="100000"/>
              <a:buFontTx/>
              <a:buChar char="•"/>
            </a:pPr>
            <a:r>
              <a:rPr lang="en-US" sz="2800" b="1"/>
              <a:t>Compression</a:t>
            </a:r>
            <a:r>
              <a:rPr lang="en-US" sz="2800" dirty="0"/>
              <a:t>: filtering, simplifying, capturing the essence while removing the noise (perception, memory, learning, stereotypes, delusions..)</a:t>
            </a:r>
            <a:endParaRPr lang="en-US" sz="2000" dirty="0"/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Contrast</a:t>
            </a:r>
            <a:r>
              <a:rPr lang="en-US" sz="2800" dirty="0"/>
              <a:t>: everything is relative (happiness, color, size, income, social standing..)</a:t>
            </a:r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Control</a:t>
            </a:r>
            <a:r>
              <a:rPr lang="en-US" sz="2800" dirty="0"/>
              <a:t>: we are each little despots ruling our own fiefdoms, and don’t you </a:t>
            </a:r>
            <a:r>
              <a:rPr lang="en-US" sz="2800" i="1" dirty="0"/>
              <a:t>ever</a:t>
            </a:r>
            <a:r>
              <a:rPr lang="en-US" sz="2800" dirty="0"/>
              <a:t> </a:t>
            </a:r>
            <a:r>
              <a:rPr lang="en-US" sz="2800" dirty="0" err="1"/>
              <a:t>diss</a:t>
            </a:r>
            <a:r>
              <a:rPr lang="en-US" sz="2800" dirty="0"/>
              <a:t> me! (control is central to most mental disorders)</a:t>
            </a:r>
          </a:p>
        </p:txBody>
      </p:sp>
    </p:spTree>
    <p:extLst>
      <p:ext uri="{BB962C8B-B14F-4D97-AF65-F5344CB8AC3E}">
        <p14:creationId xmlns:p14="http://schemas.microsoft.com/office/powerpoint/2010/main" val="41012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Sociocultural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Opposite of evolutionary: culture is a major shaping force of behavior,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Major dimensions:</a:t>
            </a:r>
          </a:p>
          <a:p>
            <a:pPr lvl="1"/>
            <a:r>
              <a:rPr lang="en-US" dirty="0"/>
              <a:t>Individualism vs. collectivism: USA vs. Asia</a:t>
            </a:r>
          </a:p>
          <a:p>
            <a:pPr lvl="1"/>
            <a:r>
              <a:rPr lang="en-US" dirty="0"/>
              <a:t>Power distance (acceptance of power diffs): </a:t>
            </a:r>
            <a:r>
              <a:rPr lang="en-US" dirty="0" err="1"/>
              <a:t>Scandanavia</a:t>
            </a:r>
            <a:r>
              <a:rPr lang="en-US" dirty="0"/>
              <a:t> low, Asian, Arab, Latin Am. high</a:t>
            </a:r>
          </a:p>
          <a:p>
            <a:pPr lvl="1"/>
            <a:r>
              <a:rPr lang="en-US" dirty="0"/>
              <a:t>Masculinity / Femininity: Japan male, Sweden fem.</a:t>
            </a:r>
          </a:p>
          <a:p>
            <a:pPr lvl="1"/>
            <a:r>
              <a:rPr lang="en-US" dirty="0"/>
              <a:t>Uncertainty avoidance: Japan high, USA low</a:t>
            </a:r>
          </a:p>
          <a:p>
            <a:r>
              <a:rPr lang="en-US" dirty="0"/>
              <a:t>Social role: how do you fit in (e.g., patriarchy)</a:t>
            </a:r>
          </a:p>
        </p:txBody>
      </p:sp>
    </p:spTree>
    <p:extLst>
      <p:ext uri="{BB962C8B-B14F-4D97-AF65-F5344CB8AC3E}">
        <p14:creationId xmlns:p14="http://schemas.microsoft.com/office/powerpoint/2010/main" val="357362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cross-cultural interactions!</a:t>
            </a:r>
          </a:p>
        </p:txBody>
      </p:sp>
      <p:pic>
        <p:nvPicPr>
          <p:cNvPr id="4" name="Picture 3" descr="Screen Shot 2016-02-03 at 1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934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4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Enhancement</a:t>
            </a:r>
            <a:br>
              <a:rPr lang="en-US" dirty="0"/>
            </a:br>
            <a:r>
              <a:rPr lang="en-US" dirty="0"/>
              <a:t>CCC = Control!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333625"/>
            <a:ext cx="9067799" cy="4425954"/>
          </a:xfrm>
        </p:spPr>
        <p:txBody>
          <a:bodyPr/>
          <a:lstStyle/>
          <a:p>
            <a:r>
              <a:rPr lang="en-US" dirty="0"/>
              <a:t>Conclusion: everyone is focused on self enhancement – cultural universal – but form it takes depends on cultural norms..</a:t>
            </a:r>
          </a:p>
          <a:p>
            <a:pPr lvl="1"/>
            <a:r>
              <a:rPr lang="en-US" dirty="0"/>
              <a:t>Westerners: self-enhance on individualistic elements</a:t>
            </a:r>
          </a:p>
          <a:p>
            <a:pPr lvl="1"/>
            <a:r>
              <a:rPr lang="en-US" dirty="0"/>
              <a:t>East Asian cultures: self-enhance on collectivistic element</a:t>
            </a:r>
          </a:p>
          <a:p>
            <a:r>
              <a:rPr lang="en-US" dirty="0"/>
              <a:t>Self enhancement – make people feel good about themselves, enhance self esteem</a:t>
            </a:r>
          </a:p>
        </p:txBody>
      </p:sp>
    </p:spTree>
    <p:extLst>
      <p:ext uri="{BB962C8B-B14F-4D97-AF65-F5344CB8AC3E}">
        <p14:creationId xmlns:p14="http://schemas.microsoft.com/office/powerpoint/2010/main" val="200508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AC2F-17C9-B446-B517-4BDD46F6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799"/>
          </a:xfrm>
        </p:spPr>
        <p:txBody>
          <a:bodyPr/>
          <a:lstStyle/>
          <a:p>
            <a:r>
              <a:rPr lang="en-US" dirty="0"/>
              <a:t>Animal Social Structure</a:t>
            </a:r>
          </a:p>
        </p:txBody>
      </p:sp>
      <p:pic>
        <p:nvPicPr>
          <p:cNvPr id="4098" name="Picture 2" descr="Sigma Male : Outside The Hierarchy – Steve Jabba Official Site">
            <a:extLst>
              <a:ext uri="{FF2B5EF4-FFF2-40B4-BE49-F238E27FC236}">
                <a16:creationId xmlns:a16="http://schemas.microsoft.com/office/drawing/2014/main" id="{AA05BE61-6045-214C-ADF6-B3CC2ADA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9" y="3705225"/>
            <a:ext cx="625928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nden Pictures - Mountain Gorilla (Gorilla gorilla beringei) silverback  displaying by beating chest and calling, Volcanoes National Park, Rwanda -  Thomas Marent">
            <a:extLst>
              <a:ext uri="{FF2B5EF4-FFF2-40B4-BE49-F238E27FC236}">
                <a16:creationId xmlns:a16="http://schemas.microsoft.com/office/drawing/2014/main" id="{1D508D83-AC63-0446-9D93-0C42D35F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419225"/>
            <a:ext cx="5468816" cy="36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D785E-EE7B-974A-99EA-2873B50DC1EE}"/>
              </a:ext>
            </a:extLst>
          </p:cNvPr>
          <p:cNvSpPr txBox="1"/>
          <p:nvPr/>
        </p:nvSpPr>
        <p:spPr>
          <a:xfrm>
            <a:off x="314325" y="1419225"/>
            <a:ext cx="3810000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Clear dominance hierarchy:</a:t>
            </a:r>
          </a:p>
          <a:p>
            <a:r>
              <a:rPr lang="en-US" sz="2000" dirty="0"/>
              <a:t>“Top Dog”, “Alpha Male”, etc.</a:t>
            </a:r>
          </a:p>
          <a:p>
            <a:endParaRPr lang="en-US" sz="2000" dirty="0"/>
          </a:p>
          <a:p>
            <a:r>
              <a:rPr lang="en-US" sz="2000" dirty="0"/>
              <a:t>Are people any different?</a:t>
            </a:r>
          </a:p>
          <a:p>
            <a:endParaRPr lang="en-US" sz="2000" dirty="0"/>
          </a:p>
          <a:p>
            <a:r>
              <a:rPr lang="en-US" sz="2000" i="1" dirty="0"/>
              <a:t>Chimpanzee Politics</a:t>
            </a:r>
          </a:p>
          <a:p>
            <a:r>
              <a:rPr lang="en-US" sz="2000" dirty="0"/>
              <a:t>by Franz de Waal</a:t>
            </a:r>
          </a:p>
        </p:txBody>
      </p:sp>
    </p:spTree>
    <p:extLst>
      <p:ext uri="{BB962C8B-B14F-4D97-AF65-F5344CB8AC3E}">
        <p14:creationId xmlns:p14="http://schemas.microsoft.com/office/powerpoint/2010/main" val="379503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DF50-8AAA-434D-ACB7-2F70D2D1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Social =&gt; Smart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C4B8-6D6A-C94B-9C01-A982A651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59" y="1601287"/>
            <a:ext cx="9067799" cy="4989513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Robin Dunbar: Social brain hypothesis (complex!)</a:t>
            </a:r>
          </a:p>
          <a:p>
            <a:pPr marL="107737" indent="0">
              <a:buNone/>
            </a:pPr>
            <a:r>
              <a:rPr lang="en-US" dirty="0"/>
              <a:t>Michael </a:t>
            </a:r>
            <a:r>
              <a:rPr lang="en-US" dirty="0" err="1"/>
              <a:t>Tomasello</a:t>
            </a:r>
            <a:r>
              <a:rPr lang="en-US" dirty="0"/>
              <a:t>: Cooperation + Sharing</a:t>
            </a:r>
          </a:p>
          <a:p>
            <a:pPr marL="107737" indent="0">
              <a:buNone/>
            </a:pPr>
            <a:r>
              <a:rPr lang="en-US" dirty="0"/>
              <a:t>Geoffrey Miller: Showing off -&gt; sexual selection</a:t>
            </a:r>
          </a:p>
        </p:txBody>
      </p:sp>
      <p:pic>
        <p:nvPicPr>
          <p:cNvPr id="5122" name="Picture 2" descr="What makes us human | Duke">
            <a:extLst>
              <a:ext uri="{FF2B5EF4-FFF2-40B4-BE49-F238E27FC236}">
                <a16:creationId xmlns:a16="http://schemas.microsoft.com/office/drawing/2014/main" id="{45EA723B-93A4-194E-AC87-FC4455B3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552825"/>
            <a:ext cx="7391400" cy="3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Ape Needs Stay at Bottom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263500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D52D-9961-3A46-AC92-2DF4DA1B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vs. Social pressure</a:t>
            </a:r>
          </a:p>
        </p:txBody>
      </p:sp>
      <p:pic>
        <p:nvPicPr>
          <p:cNvPr id="6146" name="Picture 2" descr="Social Pressure – Yugen – An Emotional Blog">
            <a:extLst>
              <a:ext uri="{FF2B5EF4-FFF2-40B4-BE49-F238E27FC236}">
                <a16:creationId xmlns:a16="http://schemas.microsoft.com/office/drawing/2014/main" id="{C43C0D8C-64C0-9842-BC09-FB98A23C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0" y="1590348"/>
            <a:ext cx="5754666" cy="32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hut up mom I'm busy saving the world! - Superheroes - superheroes, batman,  superman, avengers, spiderman, Pokémon GO">
            <a:extLst>
              <a:ext uri="{FF2B5EF4-FFF2-40B4-BE49-F238E27FC236}">
                <a16:creationId xmlns:a16="http://schemas.microsoft.com/office/drawing/2014/main" id="{92320736-98CA-2248-A2E9-CFEFE017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028825"/>
            <a:ext cx="3805488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C7B72-7057-E647-8406-A50D3EB15815}"/>
              </a:ext>
            </a:extLst>
          </p:cNvPr>
          <p:cNvSpPr txBox="1"/>
          <p:nvPr/>
        </p:nvSpPr>
        <p:spPr>
          <a:xfrm>
            <a:off x="503259" y="5000625"/>
            <a:ext cx="5297466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Social forces are so strong, we rebel against them, &amp; fail to recognize their pervasive impact..</a:t>
            </a:r>
          </a:p>
          <a:p>
            <a:endParaRPr lang="en-US" sz="2000" dirty="0"/>
          </a:p>
          <a:p>
            <a:r>
              <a:rPr lang="en-US" sz="2000" dirty="0"/>
              <a:t>We want to be superheroes that </a:t>
            </a:r>
            <a:r>
              <a:rPr lang="en-US" sz="2000" i="1" dirty="0"/>
              <a:t>save</a:t>
            </a:r>
            <a:r>
              <a:rPr lang="en-US" sz="2000" dirty="0"/>
              <a:t> the world, not be </a:t>
            </a:r>
            <a:r>
              <a:rPr lang="en-US" sz="2000" i="1" dirty="0"/>
              <a:t>dependent</a:t>
            </a:r>
            <a:r>
              <a:rPr lang="en-US" sz="2000" dirty="0"/>
              <a:t> up it!</a:t>
            </a:r>
          </a:p>
        </p:txBody>
      </p:sp>
    </p:spTree>
    <p:extLst>
      <p:ext uri="{BB962C8B-B14F-4D97-AF65-F5344CB8AC3E}">
        <p14:creationId xmlns:p14="http://schemas.microsoft.com/office/powerpoint/2010/main" val="281083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7518-2641-604A-A8C0-7CCB87E8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Subjective: </a:t>
            </a:r>
            <a:r>
              <a:rPr lang="en-US" i="1" dirty="0"/>
              <a:t>Self</a:t>
            </a:r>
            <a:r>
              <a:rPr lang="en-US" dirty="0"/>
              <a:t> is in </a:t>
            </a:r>
            <a:r>
              <a:rPr lang="en-US" i="1" dirty="0"/>
              <a:t>Control</a:t>
            </a:r>
            <a:r>
              <a:rPr lang="en-US" dirty="0"/>
              <a:t>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8EFCBC-E17F-A14C-B044-5E845FD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0625"/>
            <a:ext cx="6350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D66FD-6409-CA44-8EAB-B09786B42F42}"/>
              </a:ext>
            </a:extLst>
          </p:cNvPr>
          <p:cNvSpPr txBox="1"/>
          <p:nvPr/>
        </p:nvSpPr>
        <p:spPr>
          <a:xfrm>
            <a:off x="922358" y="5757445"/>
            <a:ext cx="8229600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Subjective experience dominated by sense that </a:t>
            </a:r>
            <a:r>
              <a:rPr lang="en-US" sz="2400" i="1" dirty="0"/>
              <a:t>you</a:t>
            </a:r>
            <a:r>
              <a:rPr lang="en-US" sz="2400" dirty="0"/>
              <a:t> are in control of your own self, not external social forces…</a:t>
            </a:r>
          </a:p>
          <a:p>
            <a:endParaRPr lang="en-US" sz="2400" dirty="0"/>
          </a:p>
          <a:p>
            <a:r>
              <a:rPr lang="en-US" sz="2400" dirty="0"/>
              <a:t>Self efficacy, self esteem: we’re all about the self!</a:t>
            </a:r>
          </a:p>
        </p:txBody>
      </p:sp>
    </p:spTree>
    <p:extLst>
      <p:ext uri="{BB962C8B-B14F-4D97-AF65-F5344CB8AC3E}">
        <p14:creationId xmlns:p14="http://schemas.microsoft.com/office/powerpoint/2010/main" val="696838244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18588</TotalTime>
  <Words>2105</Words>
  <Application>Microsoft Macintosh PowerPoint</Application>
  <PresentationFormat>Custom</PresentationFormat>
  <Paragraphs>273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Symbol</vt:lpstr>
      <vt:lpstr>Times New Roman</vt:lpstr>
      <vt:lpstr>Wingdings</vt:lpstr>
      <vt:lpstr>ror_std_emerbrain</vt:lpstr>
      <vt:lpstr>Personality and Social</vt:lpstr>
      <vt:lpstr>PowerPoint Presentation</vt:lpstr>
      <vt:lpstr>Find Your Social Identity</vt:lpstr>
      <vt:lpstr>Dominant Dimensions</vt:lpstr>
      <vt:lpstr>Animal Social Structure</vt:lpstr>
      <vt:lpstr>Social =&gt; Smart Humans</vt:lpstr>
      <vt:lpstr>Ape Needs Stay at Bottom</vt:lpstr>
      <vt:lpstr>Individual vs. Social pressure</vt:lpstr>
      <vt:lpstr>Subjective: Self is in Control!</vt:lpstr>
      <vt:lpstr>Self is a Predictive Model</vt:lpstr>
      <vt:lpstr>Self Awareness, Theory of Mind</vt:lpstr>
      <vt:lpstr>Self Phenomena</vt:lpstr>
      <vt:lpstr>Self – Other Attributions</vt:lpstr>
      <vt:lpstr>Actor-Observer Bias</vt:lpstr>
      <vt:lpstr>Control and Dissonance (Must stay in control, maintain self model)</vt:lpstr>
      <vt:lpstr>You struggle with Self Control</vt:lpstr>
      <vt:lpstr>Self Control Summary</vt:lpstr>
      <vt:lpstr>Social Comparison: Contrast!</vt:lpstr>
      <vt:lpstr>Shadenfreude</vt:lpstr>
      <vt:lpstr>Impression Management</vt:lpstr>
      <vt:lpstr>Spotlight Effect</vt:lpstr>
      <vt:lpstr>Interpersonal Situation: Personality in Social Interactions </vt:lpstr>
      <vt:lpstr>Explanatory Style / Locus of Control</vt:lpstr>
      <vt:lpstr>Personality</vt:lpstr>
      <vt:lpstr>Person-Situation Controversy</vt:lpstr>
      <vt:lpstr>The Big Five OCEAN</vt:lpstr>
      <vt:lpstr>The Big Ten Facets (in Harry Potter) </vt:lpstr>
      <vt:lpstr>Eysenck Two Factors</vt:lpstr>
      <vt:lpstr>Approach vs. Avoid &amp; Motivation Personality = emotion/motivation parameters</vt:lpstr>
      <vt:lpstr>Big Five Issues</vt:lpstr>
      <vt:lpstr>Genetics and Change</vt:lpstr>
      <vt:lpstr>Gender Differences</vt:lpstr>
      <vt:lpstr>Measurement Techniques</vt:lpstr>
      <vt:lpstr>PowerPoint Presentation</vt:lpstr>
      <vt:lpstr>Meyers-Briggs?</vt:lpstr>
      <vt:lpstr>Social Groups</vt:lpstr>
      <vt:lpstr>In-Group, Out-Group</vt:lpstr>
      <vt:lpstr>Selfish Genes and Inclusive Fitness</vt:lpstr>
      <vt:lpstr>Stanford Prison Experiment etc</vt:lpstr>
      <vt:lpstr>Milgram Experiment</vt:lpstr>
      <vt:lpstr>Conformity: Social Pressure</vt:lpstr>
      <vt:lpstr>Bystander Effect: Kitty Genovese</vt:lpstr>
      <vt:lpstr>Stereotyping, Prejudice</vt:lpstr>
      <vt:lpstr>CCC = The 3 C’s</vt:lpstr>
      <vt:lpstr>Sociocultural Psychology</vt:lpstr>
      <vt:lpstr>Help with cross-cultural interactions!</vt:lpstr>
      <vt:lpstr>Self Enhancement CCC = Control!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333</cp:revision>
  <cp:lastPrinted>2020-12-08T12:22:05Z</cp:lastPrinted>
  <dcterms:created xsi:type="dcterms:W3CDTF">2009-03-18T06:10:11Z</dcterms:created>
  <dcterms:modified xsi:type="dcterms:W3CDTF">2020-12-08T12:22:10Z</dcterms:modified>
</cp:coreProperties>
</file>